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-1668" y="-9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SRNTGT100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 dirty="0"/>
              <a:t>[</a:t>
            </a:r>
            <a:r>
              <a:rPr lang="en-GB" sz="4000" dirty="0"/>
              <a:t>Severomorsk Ammunition Factory</a:t>
            </a:r>
            <a:r>
              <a:rPr lang="fr" sz="4000" dirty="0"/>
              <a:t>, SRN]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F1616BFC-C45C-30D3-33C7-648A4DABC1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493" b="3131"/>
          <a:stretch/>
        </p:blipFill>
        <p:spPr>
          <a:xfrm>
            <a:off x="-1" y="1921523"/>
            <a:ext cx="15117415" cy="8770290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5738690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Severomorsk Ammunition Factory 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SRNTGT100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</p:cNvCxnSpPr>
          <p:nvPr/>
        </p:nvCxnSpPr>
        <p:spPr>
          <a:xfrm flipV="1">
            <a:off x="7740443" y="6234044"/>
            <a:ext cx="1248812" cy="728886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020443" y="6667595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332B3DF7-18FB-9CD6-5BCA-B99922292232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[X]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55C1634-AB21-53F2-A4D2-456ADB96E8E9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a city&#10;&#10;Description automatically generated">
            <a:extLst>
              <a:ext uri="{FF2B5EF4-FFF2-40B4-BE49-F238E27FC236}">
                <a16:creationId xmlns:a16="http://schemas.microsoft.com/office/drawing/2014/main" xmlns="" id="{10FC67B9-7700-60C0-BC4D-66B18C1D44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26000"/>
                    </a14:imgEffect>
                  </a14:imgLayer>
                </a14:imgProps>
              </a:ext>
            </a:extLst>
          </a:blip>
          <a:srcRect l="4083" t="1501" r="642" b="1497"/>
          <a:stretch/>
        </p:blipFill>
        <p:spPr>
          <a:xfrm>
            <a:off x="0" y="1919909"/>
            <a:ext cx="15119350" cy="875021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xmlns="" id="{D29C3DEE-CC70-4791-AC00-0917DB3CC00D}"/>
              </a:ext>
            </a:extLst>
          </p:cNvPr>
          <p:cNvSpPr/>
          <p:nvPr/>
        </p:nvSpPr>
        <p:spPr>
          <a:xfrm>
            <a:off x="5275385" y="5219114"/>
            <a:ext cx="1575581" cy="1055077"/>
          </a:xfrm>
          <a:custGeom>
            <a:avLst/>
            <a:gdLst>
              <a:gd name="connsiteX0" fmla="*/ 0 w 1575581"/>
              <a:gd name="connsiteY0" fmla="*/ 970671 h 1055077"/>
              <a:gd name="connsiteX1" fmla="*/ 0 w 1575581"/>
              <a:gd name="connsiteY1" fmla="*/ 0 h 1055077"/>
              <a:gd name="connsiteX2" fmla="*/ 1237957 w 1575581"/>
              <a:gd name="connsiteY2" fmla="*/ 14068 h 1055077"/>
              <a:gd name="connsiteX3" fmla="*/ 1575581 w 1575581"/>
              <a:gd name="connsiteY3" fmla="*/ 576775 h 1055077"/>
              <a:gd name="connsiteX4" fmla="*/ 1561513 w 1575581"/>
              <a:gd name="connsiteY4" fmla="*/ 1055077 h 1055077"/>
              <a:gd name="connsiteX5" fmla="*/ 0 w 1575581"/>
              <a:gd name="connsiteY5" fmla="*/ 970671 h 105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5581" h="1055077">
                <a:moveTo>
                  <a:pt x="0" y="970671"/>
                </a:moveTo>
                <a:lnTo>
                  <a:pt x="0" y="0"/>
                </a:lnTo>
                <a:lnTo>
                  <a:pt x="1237957" y="14068"/>
                </a:lnTo>
                <a:lnTo>
                  <a:pt x="1575581" y="576775"/>
                </a:lnTo>
                <a:lnTo>
                  <a:pt x="1561513" y="1055077"/>
                </a:lnTo>
                <a:lnTo>
                  <a:pt x="0" y="970671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9" name="Google Shape;67;p14">
            <a:extLst>
              <a:ext uri="{FF2B5EF4-FFF2-40B4-BE49-F238E27FC236}">
                <a16:creationId xmlns:a16="http://schemas.microsoft.com/office/drawing/2014/main" xmlns="" id="{2383979B-7C44-292F-EB3E-7EC226347C3D}"/>
              </a:ext>
            </a:extLst>
          </p:cNvPr>
          <p:cNvSpPr txBox="1"/>
          <p:nvPr/>
        </p:nvSpPr>
        <p:spPr>
          <a:xfrm>
            <a:off x="2588455" y="5299612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Severomorsk Ammunition Factory 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SRNTGT100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C654BA9-C562-1EA2-B6BD-32C5F2B548CA}"/>
              </a:ext>
            </a:extLst>
          </p:cNvPr>
          <p:cNvCxnSpPr>
            <a:stCxn id="9" idx="3"/>
          </p:cNvCxnSpPr>
          <p:nvPr/>
        </p:nvCxnSpPr>
        <p:spPr>
          <a:xfrm>
            <a:off x="4458355" y="5746652"/>
            <a:ext cx="8170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1FD8D63-AE2A-B4A0-5709-6D2B6469CACF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xmlns="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2C58D601-6746-0254-9322-EF6B4A4645E2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2E79735D-1DDC-0F1A-C75A-DFCA1340B4E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xmlns="" id="{AD8064B8-85C3-4F10-8E45-F0A4CDCC70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E4ABC611-EB0F-953D-A6BD-67E70A9A9B8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2D5CAD43-1FE6-228D-720E-43BF9B90C6B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xmlns="" id="{B3E2B5EE-433B-3171-0E3D-71606EE6D4F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xmlns="" id="{C0AC8B98-2971-38DE-9221-595852A641C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xmlns="" id="{7E6D0FD2-CE88-7089-6A00-446427EE642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xmlns="" id="{1CA64D40-418C-F08B-0D2D-61F8B3B0BBC3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xmlns="" id="{0B9D3E40-CC14-0B44-F7B1-D7B7170C6912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52A70288-7043-1F76-4083-5943E2F403F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E8D9CF6F-772A-F79E-D0D0-83A08EC492B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BA58E7B4-56EA-C0D6-FE55-5D297EE56AD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A9A6E3CA-F930-916E-07E7-56D7C0D200C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9" name="Picture 18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7CB6861-8B94-7857-FCC1-B3864EABA1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0" name="Rektangel 11">
              <a:extLst>
                <a:ext uri="{FF2B5EF4-FFF2-40B4-BE49-F238E27FC236}">
                  <a16:creationId xmlns:a16="http://schemas.microsoft.com/office/drawing/2014/main" xmlns="" id="{5173A35D-0360-E93D-895C-682BBB95D264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3D1C9C6-9870-808E-177C-1F1E50778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35" t="10551" r="335"/>
          <a:stretch/>
        </p:blipFill>
        <p:spPr>
          <a:xfrm>
            <a:off x="0" y="1919908"/>
            <a:ext cx="15119350" cy="9000480"/>
          </a:xfrm>
          <a:prstGeom prst="rect">
            <a:avLst/>
          </a:prstGeom>
        </p:spPr>
      </p:pic>
      <p:sp>
        <p:nvSpPr>
          <p:cNvPr id="94" name="Google Shape;94;p16">
            <a:extLst>
              <a:ext uri="{FF2B5EF4-FFF2-40B4-BE49-F238E27FC236}">
                <a16:creationId xmlns:a16="http://schemas.microsoft.com/office/drawing/2014/main" xmlns="" id="{8BB8C1B0-8FD0-FDEE-05D9-BE7CC76E7B68}"/>
              </a:ext>
            </a:extLst>
          </p:cNvPr>
          <p:cNvSpPr/>
          <p:nvPr/>
        </p:nvSpPr>
        <p:spPr>
          <a:xfrm>
            <a:off x="4081488" y="3181999"/>
            <a:ext cx="8152775" cy="4881275"/>
          </a:xfrm>
          <a:custGeom>
            <a:avLst/>
            <a:gdLst>
              <a:gd name="connsiteX0" fmla="*/ 45434 w 225543"/>
              <a:gd name="connsiteY0" fmla="*/ 129306 h 222824"/>
              <a:gd name="connsiteX1" fmla="*/ 0 w 225543"/>
              <a:gd name="connsiteY1" fmla="*/ 0 h 222824"/>
              <a:gd name="connsiteX2" fmla="*/ 213074 w 225543"/>
              <a:gd name="connsiteY2" fmla="*/ 134155 h 222824"/>
              <a:gd name="connsiteX3" fmla="*/ 225543 w 225543"/>
              <a:gd name="connsiteY3" fmla="*/ 221439 h 222824"/>
              <a:gd name="connsiteX4" fmla="*/ 107779 w 225543"/>
              <a:gd name="connsiteY4" fmla="*/ 222824 h 222824"/>
              <a:gd name="connsiteX5" fmla="*/ 44048 w 225543"/>
              <a:gd name="connsiteY5" fmla="*/ 158401 h 222824"/>
              <a:gd name="connsiteX6" fmla="*/ 46127 w 225543"/>
              <a:gd name="connsiteY6" fmla="*/ 129306 h 222824"/>
              <a:gd name="connsiteX0" fmla="*/ 45434 w 253026"/>
              <a:gd name="connsiteY0" fmla="*/ 129306 h 222824"/>
              <a:gd name="connsiteX1" fmla="*/ 0 w 253026"/>
              <a:gd name="connsiteY1" fmla="*/ 0 h 222824"/>
              <a:gd name="connsiteX2" fmla="*/ 253026 w 253026"/>
              <a:gd name="connsiteY2" fmla="*/ 1919 h 222824"/>
              <a:gd name="connsiteX3" fmla="*/ 225543 w 253026"/>
              <a:gd name="connsiteY3" fmla="*/ 221439 h 222824"/>
              <a:gd name="connsiteX4" fmla="*/ 107779 w 253026"/>
              <a:gd name="connsiteY4" fmla="*/ 222824 h 222824"/>
              <a:gd name="connsiteX5" fmla="*/ 44048 w 253026"/>
              <a:gd name="connsiteY5" fmla="*/ 158401 h 222824"/>
              <a:gd name="connsiteX6" fmla="*/ 46127 w 253026"/>
              <a:gd name="connsiteY6" fmla="*/ 129306 h 222824"/>
              <a:gd name="connsiteX0" fmla="*/ 45434 w 321766"/>
              <a:gd name="connsiteY0" fmla="*/ 129306 h 222824"/>
              <a:gd name="connsiteX1" fmla="*/ 0 w 321766"/>
              <a:gd name="connsiteY1" fmla="*/ 0 h 222824"/>
              <a:gd name="connsiteX2" fmla="*/ 253026 w 321766"/>
              <a:gd name="connsiteY2" fmla="*/ 1919 h 222824"/>
              <a:gd name="connsiteX3" fmla="*/ 321766 w 321766"/>
              <a:gd name="connsiteY3" fmla="*/ 122965 h 222824"/>
              <a:gd name="connsiteX4" fmla="*/ 107779 w 321766"/>
              <a:gd name="connsiteY4" fmla="*/ 222824 h 222824"/>
              <a:gd name="connsiteX5" fmla="*/ 44048 w 321766"/>
              <a:gd name="connsiteY5" fmla="*/ 158401 h 222824"/>
              <a:gd name="connsiteX6" fmla="*/ 46127 w 321766"/>
              <a:gd name="connsiteY6" fmla="*/ 129306 h 222824"/>
              <a:gd name="connsiteX0" fmla="*/ 45434 w 321766"/>
              <a:gd name="connsiteY0" fmla="*/ 129306 h 195251"/>
              <a:gd name="connsiteX1" fmla="*/ 0 w 321766"/>
              <a:gd name="connsiteY1" fmla="*/ 0 h 195251"/>
              <a:gd name="connsiteX2" fmla="*/ 253026 w 321766"/>
              <a:gd name="connsiteY2" fmla="*/ 1919 h 195251"/>
              <a:gd name="connsiteX3" fmla="*/ 321766 w 321766"/>
              <a:gd name="connsiteY3" fmla="*/ 122965 h 195251"/>
              <a:gd name="connsiteX4" fmla="*/ 319920 w 321766"/>
              <a:gd name="connsiteY4" fmla="*/ 195251 h 195251"/>
              <a:gd name="connsiteX5" fmla="*/ 44048 w 321766"/>
              <a:gd name="connsiteY5" fmla="*/ 158401 h 195251"/>
              <a:gd name="connsiteX6" fmla="*/ 46127 w 321766"/>
              <a:gd name="connsiteY6" fmla="*/ 129306 h 195251"/>
              <a:gd name="connsiteX0" fmla="*/ 49779 w 326111"/>
              <a:gd name="connsiteY0" fmla="*/ 129306 h 195251"/>
              <a:gd name="connsiteX1" fmla="*/ 4345 w 326111"/>
              <a:gd name="connsiteY1" fmla="*/ 0 h 195251"/>
              <a:gd name="connsiteX2" fmla="*/ 257371 w 326111"/>
              <a:gd name="connsiteY2" fmla="*/ 1919 h 195251"/>
              <a:gd name="connsiteX3" fmla="*/ 326111 w 326111"/>
              <a:gd name="connsiteY3" fmla="*/ 122965 h 195251"/>
              <a:gd name="connsiteX4" fmla="*/ 324265 w 326111"/>
              <a:gd name="connsiteY4" fmla="*/ 195251 h 195251"/>
              <a:gd name="connsiteX5" fmla="*/ 0 w 326111"/>
              <a:gd name="connsiteY5" fmla="*/ 188787 h 195251"/>
              <a:gd name="connsiteX6" fmla="*/ 50472 w 326111"/>
              <a:gd name="connsiteY6" fmla="*/ 129306 h 195251"/>
              <a:gd name="connsiteX0" fmla="*/ 49779 w 326111"/>
              <a:gd name="connsiteY0" fmla="*/ 129306 h 195251"/>
              <a:gd name="connsiteX1" fmla="*/ 4345 w 326111"/>
              <a:gd name="connsiteY1" fmla="*/ 0 h 195251"/>
              <a:gd name="connsiteX2" fmla="*/ 257371 w 326111"/>
              <a:gd name="connsiteY2" fmla="*/ 1919 h 195251"/>
              <a:gd name="connsiteX3" fmla="*/ 326111 w 326111"/>
              <a:gd name="connsiteY3" fmla="*/ 122965 h 195251"/>
              <a:gd name="connsiteX4" fmla="*/ 324265 w 326111"/>
              <a:gd name="connsiteY4" fmla="*/ 195251 h 195251"/>
              <a:gd name="connsiteX5" fmla="*/ 0 w 326111"/>
              <a:gd name="connsiteY5" fmla="*/ 188787 h 195251"/>
              <a:gd name="connsiteX6" fmla="*/ 42594 w 326111"/>
              <a:gd name="connsiteY6" fmla="*/ 137747 h 195251"/>
              <a:gd name="connsiteX0" fmla="*/ 1949 w 326111"/>
              <a:gd name="connsiteY0" fmla="*/ 114113 h 195251"/>
              <a:gd name="connsiteX1" fmla="*/ 4345 w 326111"/>
              <a:gd name="connsiteY1" fmla="*/ 0 h 195251"/>
              <a:gd name="connsiteX2" fmla="*/ 257371 w 326111"/>
              <a:gd name="connsiteY2" fmla="*/ 1919 h 195251"/>
              <a:gd name="connsiteX3" fmla="*/ 326111 w 326111"/>
              <a:gd name="connsiteY3" fmla="*/ 122965 h 195251"/>
              <a:gd name="connsiteX4" fmla="*/ 324265 w 326111"/>
              <a:gd name="connsiteY4" fmla="*/ 195251 h 195251"/>
              <a:gd name="connsiteX5" fmla="*/ 0 w 326111"/>
              <a:gd name="connsiteY5" fmla="*/ 188787 h 195251"/>
              <a:gd name="connsiteX6" fmla="*/ 42594 w 326111"/>
              <a:gd name="connsiteY6" fmla="*/ 137747 h 195251"/>
              <a:gd name="connsiteX0" fmla="*/ 1949 w 326111"/>
              <a:gd name="connsiteY0" fmla="*/ 114113 h 195251"/>
              <a:gd name="connsiteX1" fmla="*/ 4345 w 326111"/>
              <a:gd name="connsiteY1" fmla="*/ 0 h 195251"/>
              <a:gd name="connsiteX2" fmla="*/ 257371 w 326111"/>
              <a:gd name="connsiteY2" fmla="*/ 1919 h 195251"/>
              <a:gd name="connsiteX3" fmla="*/ 326111 w 326111"/>
              <a:gd name="connsiteY3" fmla="*/ 122965 h 195251"/>
              <a:gd name="connsiteX4" fmla="*/ 324265 w 326111"/>
              <a:gd name="connsiteY4" fmla="*/ 195251 h 195251"/>
              <a:gd name="connsiteX5" fmla="*/ 0 w 326111"/>
              <a:gd name="connsiteY5" fmla="*/ 188787 h 195251"/>
              <a:gd name="connsiteX6" fmla="*/ 1516 w 326111"/>
              <a:gd name="connsiteY6" fmla="*/ 114113 h 1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111" h="195251" extrusionOk="0">
                <a:moveTo>
                  <a:pt x="1949" y="114113"/>
                </a:moveTo>
                <a:cubicBezTo>
                  <a:pt x="2748" y="76075"/>
                  <a:pt x="3546" y="38038"/>
                  <a:pt x="4345" y="0"/>
                </a:cubicBezTo>
                <a:lnTo>
                  <a:pt x="257371" y="1919"/>
                </a:lnTo>
                <a:lnTo>
                  <a:pt x="326111" y="122965"/>
                </a:lnTo>
                <a:cubicBezTo>
                  <a:pt x="325496" y="147060"/>
                  <a:pt x="324880" y="171156"/>
                  <a:pt x="324265" y="195251"/>
                </a:cubicBezTo>
                <a:lnTo>
                  <a:pt x="0" y="188787"/>
                </a:lnTo>
                <a:cubicBezTo>
                  <a:pt x="505" y="163896"/>
                  <a:pt x="1011" y="139004"/>
                  <a:pt x="1516" y="114113"/>
                </a:cubicBezTo>
              </a:path>
            </a:pathLst>
          </a:cu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C4053AFC-A9B4-46C6-6943-4DDD4EF571B9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3189307" y="5232688"/>
            <a:ext cx="1367351" cy="5588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10FCE647-DA56-E493-1EAB-662C5D175B0E}"/>
              </a:ext>
            </a:extLst>
          </p:cNvPr>
          <p:cNvCxnSpPr>
            <a:cxnSpLocks/>
            <a:stCxn id="23" idx="1"/>
            <a:endCxn id="51" idx="5"/>
          </p:cNvCxnSpPr>
          <p:nvPr/>
        </p:nvCxnSpPr>
        <p:spPr>
          <a:xfrm flipH="1">
            <a:off x="7325751" y="3383019"/>
            <a:ext cx="3983649" cy="4430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1788BC5C-C7C2-04C0-BD62-6BC82AD7A78D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3189307" y="4347669"/>
            <a:ext cx="2835769" cy="13005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755B7AE4-9356-4FB0-F407-246A787474E3}"/>
              </a:ext>
            </a:extLst>
          </p:cNvPr>
          <p:cNvCxnSpPr>
            <a:cxnSpLocks/>
            <a:stCxn id="17" idx="0"/>
            <a:endCxn id="47" idx="3"/>
          </p:cNvCxnSpPr>
          <p:nvPr/>
        </p:nvCxnSpPr>
        <p:spPr>
          <a:xfrm flipV="1">
            <a:off x="4535364" y="7279407"/>
            <a:ext cx="608788" cy="144630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F5F163F3-6776-F57B-C6A4-8BE39BED9FB1}"/>
              </a:ext>
            </a:extLst>
          </p:cNvPr>
          <p:cNvCxnSpPr>
            <a:cxnSpLocks/>
            <a:stCxn id="21" idx="0"/>
            <a:endCxn id="48" idx="4"/>
          </p:cNvCxnSpPr>
          <p:nvPr/>
        </p:nvCxnSpPr>
        <p:spPr>
          <a:xfrm flipH="1" flipV="1">
            <a:off x="6668780" y="6576410"/>
            <a:ext cx="3229308" cy="21428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6908A51D-A410-1B68-A95D-5273CD8949CC}"/>
              </a:ext>
            </a:extLst>
          </p:cNvPr>
          <p:cNvCxnSpPr>
            <a:cxnSpLocks/>
            <a:stCxn id="34" idx="0"/>
            <a:endCxn id="50" idx="4"/>
          </p:cNvCxnSpPr>
          <p:nvPr/>
        </p:nvCxnSpPr>
        <p:spPr>
          <a:xfrm flipH="1" flipV="1">
            <a:off x="11085424" y="7763355"/>
            <a:ext cx="1494026" cy="9546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71;p20">
            <a:extLst>
              <a:ext uri="{FF2B5EF4-FFF2-40B4-BE49-F238E27FC236}">
                <a16:creationId xmlns:a16="http://schemas.microsoft.com/office/drawing/2014/main" xmlns="" id="{757E2BC6-970B-520C-CADA-70AE67AEC4C5}"/>
              </a:ext>
            </a:extLst>
          </p:cNvPr>
          <p:cNvSpPr txBox="1"/>
          <p:nvPr/>
        </p:nvSpPr>
        <p:spPr>
          <a:xfrm>
            <a:off x="649207" y="3035491"/>
            <a:ext cx="2540100" cy="79236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G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DISTRIB FACILITY ON GRN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03.462 E 033 22.847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149 FT</a:t>
            </a:r>
            <a:endParaRPr sz="1000" b="1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xmlns="" id="{2FDDFEA1-A4CD-2343-67F3-3BFF6F3588EE}"/>
              </a:ext>
            </a:extLst>
          </p:cNvPr>
          <p:cNvSpPr/>
          <p:nvPr/>
        </p:nvSpPr>
        <p:spPr>
          <a:xfrm>
            <a:off x="5261318" y="434691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EF25B41D-0B59-2569-D33E-860CFCFFD63E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189307" y="3431673"/>
            <a:ext cx="2181036" cy="11051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71;p20">
            <a:extLst>
              <a:ext uri="{FF2B5EF4-FFF2-40B4-BE49-F238E27FC236}">
                <a16:creationId xmlns:a16="http://schemas.microsoft.com/office/drawing/2014/main" xmlns="" id="{4C18B019-37F3-312C-CD1B-5B560DAD9240}"/>
              </a:ext>
            </a:extLst>
          </p:cNvPr>
          <p:cNvSpPr txBox="1"/>
          <p:nvPr/>
        </p:nvSpPr>
        <p:spPr>
          <a:xfrm>
            <a:off x="649207" y="3946034"/>
            <a:ext cx="254010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ARTILLERY SHELL PRODUCTION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03.433 E 033 22.866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165 FT</a:t>
            </a:r>
            <a:endParaRPr sz="1000" b="1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xmlns="" id="{DD464101-4F17-6D8B-A204-B1A67201AD46}"/>
              </a:ext>
            </a:extLst>
          </p:cNvPr>
          <p:cNvSpPr/>
          <p:nvPr/>
        </p:nvSpPr>
        <p:spPr>
          <a:xfrm>
            <a:off x="5916051" y="5458324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4" name="Google Shape;171;p20">
            <a:extLst>
              <a:ext uri="{FF2B5EF4-FFF2-40B4-BE49-F238E27FC236}">
                <a16:creationId xmlns:a16="http://schemas.microsoft.com/office/drawing/2014/main" xmlns="" id="{5CE5BEB9-C705-76D8-8E32-E7E96A7045C7}"/>
              </a:ext>
            </a:extLst>
          </p:cNvPr>
          <p:cNvSpPr txBox="1"/>
          <p:nvPr/>
        </p:nvSpPr>
        <p:spPr>
          <a:xfrm>
            <a:off x="649207" y="4831053"/>
            <a:ext cx="254010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BOMB PRODUCTION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03.436 E 033 22.779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162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xmlns="" id="{AEC539AB-EBCA-AA84-033A-E2EFE3216D58}"/>
              </a:ext>
            </a:extLst>
          </p:cNvPr>
          <p:cNvSpPr/>
          <p:nvPr/>
        </p:nvSpPr>
        <p:spPr>
          <a:xfrm>
            <a:off x="4447633" y="5601664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7" name="Google Shape;171;p20">
            <a:extLst>
              <a:ext uri="{FF2B5EF4-FFF2-40B4-BE49-F238E27FC236}">
                <a16:creationId xmlns:a16="http://schemas.microsoft.com/office/drawing/2014/main" xmlns="" id="{187F89AD-9A55-E9B0-3894-CA493B83E5A4}"/>
              </a:ext>
            </a:extLst>
          </p:cNvPr>
          <p:cNvSpPr txBox="1"/>
          <p:nvPr/>
        </p:nvSpPr>
        <p:spPr>
          <a:xfrm>
            <a:off x="3265314" y="8725709"/>
            <a:ext cx="2540100" cy="83922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D1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 ON GND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03.405 E 033 22.790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174 FT</a:t>
            </a:r>
            <a:endParaRPr sz="1000" b="1" dirty="0"/>
          </a:p>
        </p:txBody>
      </p:sp>
      <p:sp>
        <p:nvSpPr>
          <p:cNvPr id="19" name="Google Shape;171;p20">
            <a:extLst>
              <a:ext uri="{FF2B5EF4-FFF2-40B4-BE49-F238E27FC236}">
                <a16:creationId xmlns:a16="http://schemas.microsoft.com/office/drawing/2014/main" xmlns="" id="{675568B8-488C-A44F-CB64-4BF3839F66F0}"/>
              </a:ext>
            </a:extLst>
          </p:cNvPr>
          <p:cNvSpPr txBox="1"/>
          <p:nvPr/>
        </p:nvSpPr>
        <p:spPr>
          <a:xfrm>
            <a:off x="5946676" y="8717976"/>
            <a:ext cx="2540100" cy="83922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E1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REVETTED CHEMICAL STORAGE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03.414 E 033 22.883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172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1" name="Google Shape;171;p20">
            <a:extLst>
              <a:ext uri="{FF2B5EF4-FFF2-40B4-BE49-F238E27FC236}">
                <a16:creationId xmlns:a16="http://schemas.microsoft.com/office/drawing/2014/main" xmlns="" id="{F1EF0557-1249-1186-319E-EFBC58F05C5E}"/>
              </a:ext>
            </a:extLst>
          </p:cNvPr>
          <p:cNvSpPr txBox="1"/>
          <p:nvPr/>
        </p:nvSpPr>
        <p:spPr>
          <a:xfrm>
            <a:off x="8628038" y="8719242"/>
            <a:ext cx="2540100" cy="83922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E2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REVETTED CHEMICAL 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03.396 E 033 22.871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3" name="Google Shape;171;p20">
            <a:extLst>
              <a:ext uri="{FF2B5EF4-FFF2-40B4-BE49-F238E27FC236}">
                <a16:creationId xmlns:a16="http://schemas.microsoft.com/office/drawing/2014/main" xmlns="" id="{67DE412F-353C-D4C5-A225-9AB3DDD66E6F}"/>
              </a:ext>
            </a:extLst>
          </p:cNvPr>
          <p:cNvSpPr txBox="1"/>
          <p:nvPr/>
        </p:nvSpPr>
        <p:spPr>
          <a:xfrm>
            <a:off x="11309400" y="2961603"/>
            <a:ext cx="2540100" cy="84283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ROCKET PRODUCTION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03.464 E 033 22.989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152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33" name="Google Shape;171;p20">
            <a:extLst>
              <a:ext uri="{FF2B5EF4-FFF2-40B4-BE49-F238E27FC236}">
                <a16:creationId xmlns:a16="http://schemas.microsoft.com/office/drawing/2014/main" xmlns="" id="{5E2B3931-F712-9103-3332-FBD2D0B574EC}"/>
              </a:ext>
            </a:extLst>
          </p:cNvPr>
          <p:cNvSpPr txBox="1"/>
          <p:nvPr/>
        </p:nvSpPr>
        <p:spPr>
          <a:xfrm>
            <a:off x="583952" y="8725576"/>
            <a:ext cx="2540100" cy="81964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D1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03.412 E 033 22.795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172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34" name="Google Shape;171;p20">
            <a:extLst>
              <a:ext uri="{FF2B5EF4-FFF2-40B4-BE49-F238E27FC236}">
                <a16:creationId xmlns:a16="http://schemas.microsoft.com/office/drawing/2014/main" xmlns="" id="{8AF43D8E-E7C8-D890-B8DE-7A628FD584DD}"/>
              </a:ext>
            </a:extLst>
          </p:cNvPr>
          <p:cNvSpPr txBox="1"/>
          <p:nvPr/>
        </p:nvSpPr>
        <p:spPr>
          <a:xfrm>
            <a:off x="11309400" y="8717974"/>
            <a:ext cx="2540100" cy="8428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F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 IN SILO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03.367 E 033 32.145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158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7E4F2BF3-2843-C89B-0099-09E0CC5168F2}"/>
              </a:ext>
            </a:extLst>
          </p:cNvPr>
          <p:cNvCxnSpPr>
            <a:cxnSpLocks/>
            <a:stCxn id="19" idx="0"/>
            <a:endCxn id="49" idx="3"/>
          </p:cNvCxnSpPr>
          <p:nvPr/>
        </p:nvCxnSpPr>
        <p:spPr>
          <a:xfrm flipH="1" flipV="1">
            <a:off x="6450731" y="7422291"/>
            <a:ext cx="765995" cy="129568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041F331E-C68C-528E-7FDA-1597F5D7F257}"/>
              </a:ext>
            </a:extLst>
          </p:cNvPr>
          <p:cNvCxnSpPr>
            <a:cxnSpLocks/>
            <a:stCxn id="33" idx="0"/>
            <a:endCxn id="46" idx="2"/>
          </p:cNvCxnSpPr>
          <p:nvPr/>
        </p:nvCxnSpPr>
        <p:spPr>
          <a:xfrm flipV="1">
            <a:off x="1854002" y="6905545"/>
            <a:ext cx="3075052" cy="18200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Google Shape;171;p20">
            <a:extLst>
              <a:ext uri="{FF2B5EF4-FFF2-40B4-BE49-F238E27FC236}">
                <a16:creationId xmlns:a16="http://schemas.microsoft.com/office/drawing/2014/main" xmlns="" id="{20995293-1D36-B57D-0934-C85CAF05587A}"/>
              </a:ext>
            </a:extLst>
          </p:cNvPr>
          <p:cNvSpPr txBox="1"/>
          <p:nvPr/>
        </p:nvSpPr>
        <p:spPr>
          <a:xfrm>
            <a:off x="11309400" y="3883912"/>
            <a:ext cx="2540100" cy="8428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ROCKET PRODUCTION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03.436 E 033 22.779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162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xmlns="" id="{BDC419A3-89D7-D078-CBDE-2E2076DA4F5C}"/>
              </a:ext>
            </a:extLst>
          </p:cNvPr>
          <p:cNvSpPr/>
          <p:nvPr/>
        </p:nvSpPr>
        <p:spPr>
          <a:xfrm>
            <a:off x="4929054" y="652571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xmlns="" id="{35F1DA57-E676-C83F-C11D-28A5AF92C636}"/>
              </a:ext>
            </a:extLst>
          </p:cNvPr>
          <p:cNvSpPr/>
          <p:nvPr/>
        </p:nvSpPr>
        <p:spPr>
          <a:xfrm>
            <a:off x="4926103" y="6899579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xmlns="" id="{8D8F88B1-D06F-1575-D0E7-56CE9B030B71}"/>
              </a:ext>
            </a:extLst>
          </p:cNvPr>
          <p:cNvSpPr/>
          <p:nvPr/>
        </p:nvSpPr>
        <p:spPr>
          <a:xfrm>
            <a:off x="6232682" y="6196582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xmlns="" id="{EE4865C7-004D-F406-7BFD-BA9EB94CDBC8}"/>
              </a:ext>
            </a:extLst>
          </p:cNvPr>
          <p:cNvSpPr/>
          <p:nvPr/>
        </p:nvSpPr>
        <p:spPr>
          <a:xfrm>
            <a:off x="6232682" y="704246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xmlns="" id="{1B8BAF81-7C95-F7C2-8474-C7A05EDEF453}"/>
              </a:ext>
            </a:extLst>
          </p:cNvPr>
          <p:cNvSpPr/>
          <p:nvPr/>
        </p:nvSpPr>
        <p:spPr>
          <a:xfrm>
            <a:off x="10649326" y="738352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xmlns="" id="{20F29B2E-F8FA-6FCD-5BFB-38B8D611BBAC}"/>
              </a:ext>
            </a:extLst>
          </p:cNvPr>
          <p:cNvSpPr/>
          <p:nvPr/>
        </p:nvSpPr>
        <p:spPr>
          <a:xfrm>
            <a:off x="6998677" y="363616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xmlns="" id="{DB0440B4-2F6A-60B8-C342-E4DAFF0D105D}"/>
              </a:ext>
            </a:extLst>
          </p:cNvPr>
          <p:cNvSpPr/>
          <p:nvPr/>
        </p:nvSpPr>
        <p:spPr>
          <a:xfrm>
            <a:off x="7409658" y="377158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xmlns="" id="{73EFD891-D93F-EB89-287A-05868A65C24F}"/>
              </a:ext>
            </a:extLst>
          </p:cNvPr>
          <p:cNvCxnSpPr>
            <a:cxnSpLocks/>
            <a:stCxn id="45" idx="1"/>
            <a:endCxn id="52" idx="5"/>
          </p:cNvCxnSpPr>
          <p:nvPr/>
        </p:nvCxnSpPr>
        <p:spPr>
          <a:xfrm flipH="1" flipV="1">
            <a:off x="7736732" y="3961499"/>
            <a:ext cx="3572668" cy="3438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B74B5D73-0688-F275-B551-37F33C7ED1D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92634C7-99FC-B576-FFCD-ABD6391596B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xmlns="" id="{BD2D7041-0A99-AB09-913E-2C2A32A035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xmlns="" id="{8E5C8733-F6BB-43A7-7F45-D1DC8AD0A98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CDF1E677-15AF-E883-9FC4-DBB1C727CF6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5478CDA8-3360-DF7D-1669-B6759C9F37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xmlns="" id="{EA328EBB-EDE6-FA2D-FBB0-210C4D8B650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xmlns="" id="{A60C4C98-D148-170F-EF30-619582E00E9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xmlns="" id="{0B592032-24B0-6638-954F-64320EF7C118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xmlns="" id="{E10D7D17-2409-FFEE-3AF7-29EB59AE1B0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7B82CC07-58DA-A991-F1E2-D6F25CF1CDC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9F850227-4A5A-B489-B871-4D20C60CB56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357DCB12-E7E4-BFE5-C5D8-93237DF16D63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7DCE4B99-6F40-CE62-BA6F-74A5BB85D8A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28" name="Picture 2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804CCA92-3365-0110-CAB0-C3B8F11163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0" name="Rektangel 11">
              <a:extLst>
                <a:ext uri="{FF2B5EF4-FFF2-40B4-BE49-F238E27FC236}">
                  <a16:creationId xmlns:a16="http://schemas.microsoft.com/office/drawing/2014/main" xmlns="" id="{0DCFD642-8969-27D4-5790-2050BA3A1A12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B34B7294-B541-59B9-C8B4-D95D80B97952}"/>
              </a:ext>
            </a:extLst>
          </p:cNvPr>
          <p:cNvGrpSpPr/>
          <p:nvPr/>
        </p:nvGrpSpPr>
        <p:grpSpPr>
          <a:xfrm rot="2108947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xmlns="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4053842730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BOMB PRODUCTION PLANT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ROCKET PRODUCTION PLANT 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DEMIMETRIC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/>
                        <a:t>BLAST, FRAGMENTATION</a:t>
                      </a: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ROCKET PRODUCTION PLANT 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ARTILLERY SHELL PRODUCTION PLANT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CHEMICAL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SILOD 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80-90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POWER DISTRIBUTION FACILITY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D8A5488-DC3A-ED6C-BC3E-414A4823B905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6E9A35EF-6942-35B5-12D6-190B97F602F5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88512B6-ED2E-2B6E-7569-68683AA067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D92BCCA8-1856-C701-9858-625F9712396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40B8D3FB-77C1-658F-79DA-2296AE8B36D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AAA7B8C3-501B-A231-75A9-69DD12FB1931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B9501895-81CF-03F2-3A2B-A9E5EDEB753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F361147F-A7E5-F6D7-986A-2CC02A15A5B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751C2A39-4D46-63DF-47F6-8E6C83D3951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13C4B2D8-8742-9AB5-64FA-2C139DA176D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E3389B1E-980F-2128-BDDF-8D128F01F41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740B3F67-E434-264B-618F-BA336254B37C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49102F9A-EF61-BFAD-99E0-270FF94E9DD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71454188-1F30-8E28-8403-4E98A5C75D8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29D30542-CB73-CA78-38E3-C7A7B43803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CE917025-7924-3D26-A08B-4A4E2E39F15E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map of a city&#10;&#10;Description automatically generated">
            <a:extLst>
              <a:ext uri="{FF2B5EF4-FFF2-40B4-BE49-F238E27FC236}">
                <a16:creationId xmlns:a16="http://schemas.microsoft.com/office/drawing/2014/main" xmlns="" id="{D6846631-610C-935B-E52E-CBBD9E6BBB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26000"/>
                    </a14:imgEffect>
                  </a14:imgLayer>
                </a14:imgProps>
              </a:ext>
            </a:extLst>
          </a:blip>
          <a:srcRect l="4083" t="1501" r="642" b="1497"/>
          <a:stretch/>
        </p:blipFill>
        <p:spPr>
          <a:xfrm>
            <a:off x="0" y="1919909"/>
            <a:ext cx="15119350" cy="8750210"/>
          </a:xfrm>
          <a:prstGeom prst="rect">
            <a:avLst/>
          </a:prstGeom>
        </p:spPr>
      </p:pic>
      <p:grpSp>
        <p:nvGrpSpPr>
          <p:cNvPr id="192" name="Google Shape;192;p22"/>
          <p:cNvGrpSpPr/>
          <p:nvPr/>
        </p:nvGrpSpPr>
        <p:grpSpPr>
          <a:xfrm>
            <a:off x="4128593" y="5645151"/>
            <a:ext cx="1631384" cy="422850"/>
            <a:chOff x="3945100" y="6965375"/>
            <a:chExt cx="1619400" cy="4228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E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/>
            <p:nvPr/>
          </p:nvCxnSpPr>
          <p:spPr>
            <a:xfrm>
              <a:off x="4837600" y="7107425"/>
              <a:ext cx="726900" cy="2808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5" name="Google Shape;195;p22"/>
          <p:cNvGrpSpPr/>
          <p:nvPr/>
        </p:nvGrpSpPr>
        <p:grpSpPr>
          <a:xfrm>
            <a:off x="2077950" y="6349658"/>
            <a:ext cx="4066851" cy="2774892"/>
            <a:chOff x="2077950" y="6349658"/>
            <a:chExt cx="4066851" cy="2774892"/>
          </a:xfrm>
        </p:grpSpPr>
        <p:sp>
          <p:nvSpPr>
            <p:cNvPr id="196" name="Google Shape;196;p22"/>
            <p:cNvSpPr txBox="1"/>
            <p:nvPr/>
          </p:nvSpPr>
          <p:spPr>
            <a:xfrm>
              <a:off x="2077950" y="8510150"/>
              <a:ext cx="1746900" cy="61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en-GB" sz="1000" b="1" dirty="0"/>
                <a:t>Civilian Offices</a:t>
              </a:r>
              <a:endParaRPr sz="10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300FT S FROM </a:t>
              </a:r>
              <a:r>
                <a:rPr lang="en-GB" sz="1000" b="1" dirty="0"/>
                <a:t>DPI-E</a:t>
              </a:r>
              <a:endParaRPr sz="1000" b="1" dirty="0"/>
            </a:p>
          </p:txBody>
        </p:sp>
        <p:cxnSp>
          <p:nvCxnSpPr>
            <p:cNvPr id="197" name="Google Shape;197;p22"/>
            <p:cNvCxnSpPr>
              <a:cxnSpLocks/>
              <a:stCxn id="196" idx="3"/>
              <a:endCxn id="198" idx="1"/>
            </p:cNvCxnSpPr>
            <p:nvPr/>
          </p:nvCxnSpPr>
          <p:spPr>
            <a:xfrm flipV="1">
              <a:off x="3824850" y="6527530"/>
              <a:ext cx="1897263" cy="228982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8" name="Google Shape;198;p22"/>
            <p:cNvSpPr/>
            <p:nvPr/>
          </p:nvSpPr>
          <p:spPr>
            <a:xfrm rot="21562135">
              <a:off x="5722100" y="6349658"/>
              <a:ext cx="422701" cy="351087"/>
            </a:xfrm>
            <a:prstGeom prst="rect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22"/>
          <p:cNvGrpSpPr/>
          <p:nvPr/>
        </p:nvGrpSpPr>
        <p:grpSpPr>
          <a:xfrm>
            <a:off x="5017553" y="4510325"/>
            <a:ext cx="2542122" cy="2188082"/>
            <a:chOff x="5017553" y="4510325"/>
            <a:chExt cx="2542122" cy="2188082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503382" y="4510325"/>
              <a:ext cx="1056293" cy="331944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400 FT</a:t>
              </a:r>
              <a:endParaRPr sz="1000" b="1" dirty="0"/>
            </a:p>
          </p:txBody>
        </p:sp>
        <p:grpSp>
          <p:nvGrpSpPr>
            <p:cNvPr id="201" name="Google Shape;201;p22"/>
            <p:cNvGrpSpPr/>
            <p:nvPr/>
          </p:nvGrpSpPr>
          <p:grpSpPr>
            <a:xfrm>
              <a:off x="5017553" y="4842269"/>
              <a:ext cx="2013976" cy="1856138"/>
              <a:chOff x="5017553" y="4842269"/>
              <a:chExt cx="2013976" cy="1856138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5017553" y="5438088"/>
                <a:ext cx="1322904" cy="1260319"/>
              </a:xfrm>
              <a:prstGeom prst="ellipse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03" name="Google Shape;203;p22"/>
              <p:cNvCxnSpPr>
                <a:cxnSpLocks/>
                <a:stCxn id="200" idx="2"/>
                <a:endCxn id="202" idx="7"/>
              </p:cNvCxnSpPr>
              <p:nvPr/>
            </p:nvCxnSpPr>
            <p:spPr>
              <a:xfrm flipH="1">
                <a:off x="6146722" y="4842269"/>
                <a:ext cx="884807" cy="78038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29730D3-A05F-0675-BB70-DDB2A0136B0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F999881B-EC99-3BCB-23D2-7471B520CE2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4F0D0DF8-98CF-B8CA-E866-B8D6A229FD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F8AA93C3-9164-05F2-22B8-6837C4A8461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CF019630-29B6-D64F-23C0-7940E2B041F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B3CB0CFD-105F-7F2F-C21F-51B668D8C57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4069E03A-1AC8-4914-97B0-D4808E792C0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744ABE4B-D666-D4F3-E451-FC02234C451B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8FF9C8A0-55D6-770D-3CFC-D5D7CF53610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7630B421-363D-AD9F-ABF3-542F7389276A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E90366D-6143-0041-4210-9D064235E5C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195A8881-5D29-8722-86B4-B9D90EA59F8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35E4F692-5822-CE5A-F772-AD008A35BB5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1698E2E7-2D20-5AB4-E435-D2DA070AC3C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7E928916-81BD-CEAF-201D-AFD2C49F0F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A1446552-7A21-BB89-8D7E-83BAAD28BAAA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189E1F1E-E0BC-EC2E-6308-C5EDD2193ECD}"/>
              </a:ext>
            </a:extLst>
          </p:cNvPr>
          <p:cNvGrpSpPr/>
          <p:nvPr/>
        </p:nvGrpSpPr>
        <p:grpSpPr>
          <a:xfrm rot="21313752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xmlns="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5E1D694C-46CF-8A4B-CD1F-4E4D3F659039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D1871AFD-02FA-A687-0878-517521E8484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BCDC1789-8822-5E17-1625-4569E3394C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4E8C2E04-B347-9A83-E1FE-D0F4D8DBF5A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61ADB4A8-22DF-783E-48AB-9247B70BFC25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B78B52A4-227B-DBAB-D78E-AE699AF11B95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A3AA0CE4-D99D-089D-888E-9FB87AD4777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F27C0A3B-BAF6-76DC-80F3-7BECF6DDDDB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7C22BF26-EB88-99DE-0508-33A4E4ACBF83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19C319EB-116C-C011-D280-3A453BCA6E22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859A9143-A358-0136-AD37-BD7C9D08EBA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A86B9D3D-EA7C-B466-0EE1-AB382635C0E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3A9227F3-5E58-7B6D-C649-22D27B316C2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D92DAD75-F05E-E5A0-C482-4ACA1321CE40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3994D269-5EB5-FAB5-E272-5EF197688C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C6D15FD6-7BEC-B465-BF32-D2CFCAE9B225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2434480222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Offices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300ft S DPI 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D454DBA3-FA0E-8199-E554-EED3B3D0A0FC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F35BCBBE-BF41-DD62-E7EE-19A862295CD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DEE26DDF-5112-D577-9FDD-78DAC773BE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0490189C-A888-766B-CBB7-E73AD8C8F5A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1D481542-575A-3343-7F2D-6D9F4635EA0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27233615-2319-9E48-48EE-FFA6EE3610B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52CFFE51-3432-8C6E-8BDE-728A0C48ACE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E6C921E9-7ADC-0F53-7C95-9E91B2FD91A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22E2247D-2FDA-2A21-5906-7CFB0847C72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6FC10B82-EDA8-BF76-475B-2E0864B1FE2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E66F6FA5-A8B9-BDB3-8708-B9C9F9B105E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87E7DEF1-1B45-0774-E18B-34C4092925C3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8825647A-F997-A05D-8434-5981CB9DE1C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A793FE40-A456-BB17-7CAB-6F21CBD665D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7B6245A7-D8F1-7037-E321-6FB67BD130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6A88ECC1-695F-0F61-62E7-7DE8FFA01116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xmlns="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1039</Words>
  <Application>Microsoft Office PowerPoint</Application>
  <PresentationFormat>Egendefinert</PresentationFormat>
  <Paragraphs>289</Paragraphs>
  <Slides>9</Slides>
  <Notes>9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SRNTGT100  [Severomorsk Ammunition Factory, SRN]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Frode Nakken</cp:lastModifiedBy>
  <cp:revision>5</cp:revision>
  <dcterms:modified xsi:type="dcterms:W3CDTF">2025-01-06T19:20:20Z</dcterms:modified>
</cp:coreProperties>
</file>